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329" r:id="rId5"/>
    <p:sldId id="330" r:id="rId6"/>
    <p:sldId id="273" r:id="rId7"/>
    <p:sldId id="274" r:id="rId8"/>
    <p:sldId id="276" r:id="rId9"/>
    <p:sldId id="278" r:id="rId10"/>
    <p:sldId id="279" r:id="rId11"/>
    <p:sldId id="282" r:id="rId12"/>
    <p:sldId id="281" r:id="rId13"/>
    <p:sldId id="280" r:id="rId14"/>
    <p:sldId id="331" r:id="rId15"/>
    <p:sldId id="296" r:id="rId16"/>
    <p:sldId id="288" r:id="rId17"/>
    <p:sldId id="295" r:id="rId18"/>
    <p:sldId id="299" r:id="rId19"/>
    <p:sldId id="298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293" r:id="rId28"/>
    <p:sldId id="290" r:id="rId29"/>
    <p:sldId id="294" r:id="rId30"/>
    <p:sldId id="291" r:id="rId31"/>
    <p:sldId id="292" r:id="rId32"/>
    <p:sldId id="307" r:id="rId33"/>
    <p:sldId id="308" r:id="rId34"/>
    <p:sldId id="289" r:id="rId35"/>
    <p:sldId id="312" r:id="rId36"/>
    <p:sldId id="328" r:id="rId37"/>
    <p:sldId id="311" r:id="rId38"/>
    <p:sldId id="314" r:id="rId39"/>
    <p:sldId id="313" r:id="rId40"/>
    <p:sldId id="310" r:id="rId41"/>
    <p:sldId id="320" r:id="rId42"/>
    <p:sldId id="316" r:id="rId43"/>
    <p:sldId id="321" r:id="rId44"/>
    <p:sldId id="322" r:id="rId45"/>
    <p:sldId id="323" r:id="rId46"/>
    <p:sldId id="324" r:id="rId47"/>
    <p:sldId id="326" r:id="rId48"/>
    <p:sldId id="315" r:id="rId49"/>
    <p:sldId id="327" r:id="rId50"/>
    <p:sldId id="3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275"/>
            <p14:sldId id="277"/>
            <p14:sldId id="329"/>
            <p14:sldId id="330"/>
            <p14:sldId id="273"/>
            <p14:sldId id="274"/>
            <p14:sldId id="276"/>
            <p14:sldId id="278"/>
            <p14:sldId id="279"/>
            <p14:sldId id="282"/>
            <p14:sldId id="281"/>
            <p14:sldId id="280"/>
            <p14:sldId id="331"/>
            <p14:sldId id="296"/>
            <p14:sldId id="288"/>
            <p14:sldId id="295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07"/>
            <p14:sldId id="308"/>
            <p14:sldId id="289"/>
            <p14:sldId id="312"/>
            <p14:sldId id="328"/>
            <p14:sldId id="311"/>
            <p14:sldId id="314"/>
            <p14:sldId id="313"/>
            <p14:sldId id="310"/>
            <p14:sldId id="320"/>
            <p14:sldId id="316"/>
            <p14:sldId id="321"/>
            <p14:sldId id="322"/>
            <p14:sldId id="323"/>
            <p14:sldId id="324"/>
            <p14:sldId id="326"/>
            <p14:sldId id="315"/>
            <p14:sldId id="327"/>
            <p14:sldId id="317"/>
          </p14:sldIdLst>
        </p14:section>
        <p14:section name="___________________________________" id="{BF72CE92-CD04-4325-8C6C-5E58BA992A2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32" y="6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400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Iteraciones incrementales, tareas dividas (</a:t>
            </a:r>
            <a:r>
              <a:rPr lang="es-ES" sz="1600" dirty="0" err="1"/>
              <a:t>Sprints</a:t>
            </a:r>
            <a:r>
              <a:rPr lang="es-ES" sz="16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endParaRPr lang="es-ES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endParaRPr lang="es-ES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02" y="1529994"/>
            <a:ext cx="2291429" cy="47692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EB288A8-B37C-1CBD-6DF5-E234474C70DF}"/>
              </a:ext>
            </a:extLst>
          </p:cNvPr>
          <p:cNvSpPr txBox="1"/>
          <p:nvPr/>
        </p:nvSpPr>
        <p:spPr>
          <a:xfrm>
            <a:off x="1422399" y="1859280"/>
            <a:ext cx="7272021" cy="346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Gui</a:t>
            </a:r>
            <a:r>
              <a:rPr lang="es-ES" sz="1600" b="1" i="1" dirty="0"/>
              <a:t>: </a:t>
            </a:r>
            <a:r>
              <a:rPr lang="es-ES" sz="1600" dirty="0"/>
              <a:t>Ficheros que gestionan y contienen todos los componentes relacionados con la interfaz gráfica del usuario.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Gis: </a:t>
            </a:r>
            <a:r>
              <a:rPr lang="es-ES" sz="1600" dirty="0"/>
              <a:t>Contiene la lógica que gestiona las transformaciones geoespaciales.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Data: </a:t>
            </a:r>
            <a:r>
              <a:rPr lang="es-ES" sz="1600" dirty="0"/>
              <a:t>Ficheros que gestionan la lógica responsable de acceder a los datos y mantenerlos en memoria.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Map-ground</a:t>
            </a:r>
            <a:r>
              <a:rPr lang="es-ES" sz="1600" b="1" i="1" dirty="0"/>
              <a:t>: </a:t>
            </a:r>
            <a:r>
              <a:rPr lang="es-ES" sz="1600" dirty="0"/>
              <a:t>Ficheros responsables de cargar el suelo, los edificios y gestionar las alturas de las entidades.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Configuration</a:t>
            </a:r>
            <a:r>
              <a:rPr lang="es-ES" sz="1600" b="1" i="1" dirty="0"/>
              <a:t>: </a:t>
            </a:r>
            <a:r>
              <a:rPr lang="es-ES" sz="1800" b="0" i="0" u="none" strike="noStrike" baseline="0" dirty="0">
                <a:latin typeface="NimbusRomNo9L-Regu"/>
              </a:rPr>
              <a:t>Ficheros responsables de precargar la configuración del escenario y parametrizar la aplicación.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7313F349-CCE6-4BAC-DB3B-18033B7C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381759" y="1714804"/>
            <a:ext cx="8785860" cy="4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53" y="1690767"/>
            <a:ext cx="3025494" cy="47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E5EF99-84E2-1D81-24D5-ED05F0F4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503849"/>
            <a:ext cx="5949646" cy="35390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0ACA7E-80DA-F8A1-ED19-3B27825FF7C1}"/>
              </a:ext>
            </a:extLst>
          </p:cNvPr>
          <p:cNvSpPr txBox="1"/>
          <p:nvPr/>
        </p:nvSpPr>
        <p:spPr>
          <a:xfrm>
            <a:off x="7372047" y="1571861"/>
            <a:ext cx="4605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4"/>
                </a:solidFill>
                <a:latin typeface="Google Sans"/>
              </a:rPr>
              <a:t>Visor 2D: java2d+JTS (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Java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Topology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Suite</a:t>
            </a:r>
            <a:r>
              <a:rPr lang="es-ES" dirty="0">
                <a:solidFill>
                  <a:srgbClr val="202124"/>
                </a:solidFill>
                <a:latin typeface="Google Sans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4"/>
                </a:solidFill>
                <a:latin typeface="Google Sans"/>
              </a:rPr>
              <a:t>Visor 3D: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jMonkey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Engine</a:t>
            </a: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s-ES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4"/>
                </a:solidFill>
                <a:latin typeface="Google Sans"/>
              </a:rPr>
              <a:t>Proyectos de gestión de espacios aéreos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Pro</a:t>
            </a:r>
            <a:r>
              <a:rPr lang="es-ES" dirty="0">
                <a:solidFill>
                  <a:srgbClr val="202124"/>
                </a:solidFill>
                <a:latin typeface="Google Sans"/>
              </a:rPr>
              <a:t>yectos de energía(</a:t>
            </a:r>
            <a:r>
              <a:rPr lang="es-ES" dirty="0" err="1">
                <a:solidFill>
                  <a:srgbClr val="202124"/>
                </a:solidFill>
                <a:latin typeface="Google Sans"/>
              </a:rPr>
              <a:t>Naturgy</a:t>
            </a:r>
            <a:r>
              <a:rPr lang="es-ES" dirty="0">
                <a:solidFill>
                  <a:srgbClr val="202124"/>
                </a:solidFill>
                <a:latin typeface="Google Sans"/>
              </a:rPr>
              <a:t>, REE….)</a:t>
            </a: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62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Gestión de la configuración (Parametrización)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4" y="4192467"/>
            <a:ext cx="3856019" cy="1867759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39" y="1768719"/>
            <a:ext cx="3972017" cy="2383210"/>
          </a:xfrm>
          <a:prstGeom prst="rect">
            <a:avLst/>
          </a:prstGeom>
        </p:spPr>
      </p:pic>
      <p:pic>
        <p:nvPicPr>
          <p:cNvPr id="13" name="Imagen 12" descr="Un dibujo de la ca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720257-382F-9270-116D-CA29B46EF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39" y="4345298"/>
            <a:ext cx="2449801" cy="16968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314" y="1958260"/>
            <a:ext cx="2559774" cy="1795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4645271" y="26577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WGS84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357011" y="519372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Regla de la mano</a:t>
            </a:r>
          </a:p>
          <a:p>
            <a:r>
              <a:rPr lang="es-ES" b="1" dirty="0"/>
              <a:t>derecha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Gestor del terreno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</a:t>
            </a:r>
            <a:r>
              <a:rPr lang="es-ES" dirty="0" err="1"/>
              <a:t>raster</a:t>
            </a:r>
            <a:r>
              <a:rPr lang="es-ES" dirty="0"/>
              <a:t>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Gestor del terreno</a:t>
            </a:r>
          </a:p>
        </p:txBody>
      </p:sp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Gestor del terreno</a:t>
            </a:r>
          </a:p>
        </p:txBody>
      </p:sp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7" y="1407572"/>
            <a:ext cx="1910467" cy="24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75" y="1409640"/>
            <a:ext cx="2743081" cy="19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772844" y="140757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1838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2020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2023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670856" y="1409537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2012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2023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772845" y="2210574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Gestor del terreno</a:t>
            </a:r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Gestor del terreno</a:t>
            </a:r>
          </a:p>
        </p:txBody>
      </p:sp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F17664-D4B6-91A3-9113-20AEB891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4439889"/>
            <a:ext cx="6311969" cy="1403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realizado por un vuelo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72" y="1894829"/>
            <a:ext cx="6582883" cy="40903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6E2C15-3581-5465-7341-E713FA1BCA9F}"/>
              </a:ext>
            </a:extLst>
          </p:cNvPr>
          <p:cNvSpPr txBox="1"/>
          <p:nvPr/>
        </p:nvSpPr>
        <p:spPr>
          <a:xfrm>
            <a:off x="1668787" y="3359458"/>
            <a:ext cx="3982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push_XXXX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show_XXXX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hide_XXXX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clear_XXXX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A710EF-1C64-0CF7-8721-D52A4CD6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70" y="1894829"/>
            <a:ext cx="3981402" cy="11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Camera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board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6E2C15-3581-5465-7341-E713FA1BCA9F}"/>
              </a:ext>
            </a:extLst>
          </p:cNvPr>
          <p:cNvSpPr txBox="1"/>
          <p:nvPr/>
        </p:nvSpPr>
        <p:spPr>
          <a:xfrm>
            <a:off x="1422399" y="1925088"/>
            <a:ext cx="39825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ggg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" name="Imagen 7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51A2C7D4-DC82-6B1C-38A1-902B61E4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171325"/>
            <a:ext cx="5276850" cy="5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32" y="1538513"/>
            <a:ext cx="4143036" cy="466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236863"/>
            <a:ext cx="8837588" cy="5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para el terreno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398" y="1670102"/>
            <a:ext cx="925567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ficheros binarios de los servidores de </a:t>
            </a:r>
            <a:r>
              <a:rPr lang="es-ES" dirty="0" err="1"/>
              <a:t>Copernicus</a:t>
            </a:r>
            <a:r>
              <a:rPr lang="es-E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Generación de la capa </a:t>
            </a:r>
            <a:r>
              <a:rPr lang="es-ES" dirty="0" err="1"/>
              <a:t>raster</a:t>
            </a:r>
            <a:r>
              <a:rPr lang="es-ES" dirty="0"/>
              <a:t>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 y realizar la conversión a </a:t>
            </a:r>
            <a:r>
              <a:rPr lang="es-ES" dirty="0" err="1"/>
              <a:t>GeoJSON</a:t>
            </a:r>
            <a:r>
              <a:rPr lang="es-ES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2867891" y="4393680"/>
            <a:ext cx="6098518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724025"/>
            <a:ext cx="9106778" cy="446140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1879135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F3BB4F-2984-8CBF-59D4-0F69069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10388600" cy="41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</a:t>
            </a:r>
            <a:r>
              <a:rPr lang="es-ES" dirty="0" err="1"/>
              <a:t>a</a:t>
            </a:r>
            <a:r>
              <a:rPr lang="es-ES" dirty="0"/>
              <a:t>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animados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consulta de datos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Poder reproducir datos almacenados.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Aprender a usar A-</a:t>
            </a:r>
            <a:r>
              <a:rPr lang="es-ES" sz="1600" dirty="0" err="1"/>
              <a:t>Frame</a:t>
            </a:r>
            <a:r>
              <a:rPr lang="es-ES" sz="1600" dirty="0"/>
              <a:t> para construir aplicaciones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66" y="866776"/>
            <a:ext cx="4220595" cy="52099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 tres tipos de transpondedor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Opensky</a:t>
            </a:r>
            <a:r>
              <a:rPr lang="es-ES" dirty="0"/>
              <a:t> Network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3074" name="Picture 2" descr="Assembled components">
            <a:extLst>
              <a:ext uri="{FF2B5EF4-FFF2-40B4-BE49-F238E27FC236}">
                <a16:creationId xmlns:a16="http://schemas.microsoft.com/office/drawing/2014/main" id="{91BAE23F-C9A2-A1D4-7010-3D904EB9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71" y="1435608"/>
            <a:ext cx="4982148" cy="217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27A0FCA-BE95-F8F4-A17B-F83A3B43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7018971" y="3730752"/>
            <a:ext cx="4979689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4985C8-29EE-A59C-2B50-F7E9F42B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2" y="1251033"/>
            <a:ext cx="5662830" cy="45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</TotalTime>
  <Words>1496</Words>
  <Application>Microsoft Office PowerPoint</Application>
  <PresentationFormat>Panorámica</PresentationFormat>
  <Paragraphs>245</Paragraphs>
  <Slides>50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50</vt:i4>
      </vt:variant>
    </vt:vector>
  </HeadingPairs>
  <TitlesOfParts>
    <vt:vector size="57" baseType="lpstr">
      <vt:lpstr>Arial</vt:lpstr>
      <vt:lpstr>Arial Black</vt:lpstr>
      <vt:lpstr>Google Sans</vt:lpstr>
      <vt:lpstr>NimbusRomNo9L-MediItal</vt:lpstr>
      <vt:lpstr>NimbusRomNo9L-Regu</vt:lpstr>
      <vt:lpstr>Proxima Nova</vt:lpstr>
      <vt:lpstr>Tema de Office</vt:lpstr>
      <vt:lpstr>VISUALIZACIÓN EN REALIDAD VIRTUAL DE DATOS AERONÁUTICOS CON CONTEXTO GEOESPACIAL</vt:lpstr>
      <vt:lpstr>Motivación</vt:lpstr>
      <vt:lpstr>Contexto</vt:lpstr>
      <vt:lpstr>Contexto</vt:lpstr>
      <vt:lpstr>Objetivos</vt:lpstr>
      <vt:lpstr>Tecnologías Relacionadas</vt:lpstr>
      <vt:lpstr>Mapa De Tecnologías</vt:lpstr>
      <vt:lpstr>ADS-B (Automatic Dependent Surveillance Broadcast)</vt:lpstr>
      <vt:lpstr>Opensky Network</vt:lpstr>
      <vt:lpstr>HTML5</vt:lpstr>
      <vt:lpstr>HTML5</vt:lpstr>
      <vt:lpstr>HTML5</vt:lpstr>
      <vt:lpstr>A-Frame y Three.js</vt:lpstr>
      <vt:lpstr>Resultados</vt:lpstr>
      <vt:lpstr>Proceso De Desarrollo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Componentes Reutilizables</vt:lpstr>
      <vt:lpstr>Trabajos Futuros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52</cp:revision>
  <dcterms:created xsi:type="dcterms:W3CDTF">2023-07-11T19:19:39Z</dcterms:created>
  <dcterms:modified xsi:type="dcterms:W3CDTF">2023-07-15T20:17:43Z</dcterms:modified>
</cp:coreProperties>
</file>